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2" r:id="rId6"/>
    <p:sldId id="258" r:id="rId7"/>
    <p:sldId id="263" r:id="rId8"/>
    <p:sldId id="264" r:id="rId9"/>
    <p:sldId id="265" r:id="rId10"/>
    <p:sldId id="268" r:id="rId11"/>
    <p:sldId id="272" r:id="rId12"/>
    <p:sldId id="267" r:id="rId13"/>
    <p:sldId id="273" r:id="rId14"/>
    <p:sldId id="275" r:id="rId15"/>
    <p:sldId id="270" r:id="rId16"/>
    <p:sldId id="271" r:id="rId17"/>
    <p:sldId id="261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713" autoAdjust="0"/>
  </p:normalViewPr>
  <p:slideViewPr>
    <p:cSldViewPr snapToGrid="0">
      <p:cViewPr varScale="1">
        <p:scale>
          <a:sx n="108" d="100"/>
          <a:sy n="108" d="100"/>
        </p:scale>
        <p:origin x="120" y="210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B490D-D212-4C9D-8544-2092496485FE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0D863-0840-4A60-98AE-D4C28C7ABD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70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D863-0840-4A60-98AE-D4C28C7ABD8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67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D863-0840-4A60-98AE-D4C28C7ABD8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66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D863-0840-4A60-98AE-D4C28C7ABD8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02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D863-0840-4A60-98AE-D4C28C7ABD8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46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D863-0840-4A60-98AE-D4C28C7ABD8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72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0D863-0840-4A60-98AE-D4C28C7ABD8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91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222E1A-120F-400B-98A1-0CD92500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F2620C-1B2D-4499-BDC6-6BC7C0C5B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DDD04-1F16-4F55-B704-26C852D23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B69768-F730-48CD-A2D2-73B2A2BF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82507E-46B7-48F6-A15A-416EDF7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694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A8661-1C0A-4F30-8B42-90E1FCA5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6D7134B-F4BE-4265-8CD6-AD43FB34E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AC4ED5-BC5F-4CAA-A1D2-A3C8CFE3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B7DE76-B783-4200-959C-679FA284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1F171F-C2BC-4017-BDB5-6A59E34A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7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8E3D200-379C-49BB-AD5F-1833B0FDB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3DE5C04-1978-4A1A-A6BA-7633ED52F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8425AF-A200-45F7-8BA2-F89C8ED1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A805D8-7FA4-4901-B327-1D97430E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A858DD-47B2-48A5-B7E5-0AB87D23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37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EA642-E95E-4A40-ACD9-8E04A794F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F7921-412C-4895-8966-C46A0D5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47E122-DABC-4AD0-A62C-CA455DB9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4AD605-F6C0-41D4-B949-58A972A8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11460-2095-4C10-803E-23AABA23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91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C1326-D91B-4DF0-8364-3039F7ED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9ED015-465A-4361-AB80-ACE3AC32A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8A91B1-1DEB-4FD7-8349-9A435698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228BA6-EC86-4062-A70D-EE4FB8115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AB9256-D04E-44E3-BFC1-CE14BF8F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48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F734A-FF2D-4A7B-A989-65CEC0A2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4087E8-9756-480F-A6F3-CCB317D04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587931-C422-45FF-891C-A33625D44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CFDD38-9522-4933-A015-56CFD76F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DE18B0-C573-41DE-AD36-7A518294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41CBDF-E7F4-42A2-BB24-2F418E46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5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1ECFB-7D3A-4472-BF27-58D50CE9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677B12-F624-4DBE-9144-175D1108A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C0B658D-93A6-44BD-B448-A5A848B34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2AD2AD9-7AFD-441F-ADF2-40040102F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514507-D654-416D-8290-B4B731A23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94F3579-5531-4F40-85A4-C522E993D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01B3593-CD9D-40D7-ADBF-0037EAEE0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DF1994-2FA5-44AE-9DA0-8608742F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2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06CADA-B01A-4018-93D0-F9212E5C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EE1F8BD-0AB1-4E79-B496-3EEBAC6AA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884D08-12D5-446D-87EC-36F4052D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E66DB3-5E10-4282-AC71-596FFAD68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03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9D2C86-A037-48E7-AFD8-7454809C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BFE13E-9CC3-4D08-B7EC-4A0497A3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5F49E1-7FBC-436E-8CEB-01D9B40B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79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7F0E7-CD1A-4A3B-B146-B0F2A359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EE3EF0-AB5D-4582-8128-B3998F929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8F776A-BFE2-4842-9FB6-43F833E13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D83130-4321-4F8D-99C3-745A29A6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642255-5367-4450-A6DC-D7FEDBAA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A2A6AC-31BD-41FB-AFC0-06624917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35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BBB58-D38B-4A00-BA91-283AE1A4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5FBE9A8-3CAF-433B-8180-ABB3B4384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6006CF-E5D9-4E9D-A15D-A2506F60C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687BF2C-963E-43E8-B185-AEB49139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6F92E1-B690-47AB-B666-D176D4F1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922669-AF88-4770-A6D7-6A44F737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86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4574ED-5EFF-4BC2-AF63-4A7116E4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5B4AEF-F573-483D-B5DE-1D54432CB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2D7A8B-01DA-46B5-BF2B-7657EF875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83583-726F-4CEF-B4B2-08AF0FF0A7A3}" type="datetimeFigureOut">
              <a:rPr lang="zh-TW" altLang="en-US" smtClean="0"/>
              <a:t>2020/6/21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F1C24-EC53-41C3-A8C0-50B27137B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634E39-432A-43E5-89CD-83C9B4309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C648-037C-4EAC-9977-021DB9D39C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44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ubo-ai/%E7%89%A9%E9%AB%94%E5%81%B5%E6%B8%AC-object-detection-740096ec4540" TargetMode="External"/><Relationship Id="rId2" Type="http://schemas.openxmlformats.org/officeDocument/2006/relationships/hyperlink" Target="https://www.raspberrypi.com.tw/24304/14654-flir-radiometric-lepton-dev-ki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FD1F791-9B35-46E8-9EB4-6AA5CB314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/>
          </a:bodyPr>
          <a:lstStyle/>
          <a:p>
            <a:r>
              <a:rPr lang="zh-TW" altLang="en-US" sz="5600">
                <a:solidFill>
                  <a:srgbClr val="FFFFFF"/>
                </a:solidFill>
              </a:rPr>
              <a:t>人體溫度偵測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E05B6F-31CD-4DA7-907E-D6591FEFC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4473360"/>
            <a:ext cx="9469211" cy="865639"/>
          </a:xfrm>
        </p:spPr>
        <p:txBody>
          <a:bodyPr anchor="ctr">
            <a:normAutofit/>
          </a:bodyPr>
          <a:lstStyle/>
          <a:p>
            <a:r>
              <a:rPr lang="zh-TW" altLang="en-US" sz="2200">
                <a:solidFill>
                  <a:srgbClr val="000000"/>
                </a:solidFill>
              </a:rPr>
              <a:t>組長</a:t>
            </a:r>
            <a:r>
              <a:rPr lang="en-US" altLang="zh-TW" sz="2200">
                <a:solidFill>
                  <a:srgbClr val="000000"/>
                </a:solidFill>
              </a:rPr>
              <a:t>:</a:t>
            </a:r>
            <a:r>
              <a:rPr lang="zh-TW" altLang="en-US" sz="2200">
                <a:solidFill>
                  <a:srgbClr val="000000"/>
                </a:solidFill>
              </a:rPr>
              <a:t>許登雄</a:t>
            </a:r>
            <a:r>
              <a:rPr lang="en-US" altLang="zh-TW" sz="2200">
                <a:solidFill>
                  <a:srgbClr val="000000"/>
                </a:solidFill>
              </a:rPr>
              <a:t>0552045</a:t>
            </a:r>
          </a:p>
          <a:p>
            <a:r>
              <a:rPr lang="zh-TW" altLang="en-US" sz="2200">
                <a:solidFill>
                  <a:srgbClr val="000000"/>
                </a:solidFill>
              </a:rPr>
              <a:t>組員</a:t>
            </a:r>
            <a:r>
              <a:rPr lang="en-US" altLang="zh-TW" sz="2200">
                <a:solidFill>
                  <a:srgbClr val="000000"/>
                </a:solidFill>
              </a:rPr>
              <a:t>:</a:t>
            </a:r>
            <a:r>
              <a:rPr lang="zh-TW" altLang="en-US" sz="2200">
                <a:solidFill>
                  <a:srgbClr val="000000"/>
                </a:solidFill>
              </a:rPr>
              <a:t>林居賢</a:t>
            </a:r>
            <a:r>
              <a:rPr lang="en-US" altLang="zh-TW" sz="2200">
                <a:solidFill>
                  <a:srgbClr val="000000"/>
                </a:solidFill>
              </a:rPr>
              <a:t>0552012</a:t>
            </a:r>
          </a:p>
          <a:p>
            <a:endParaRPr lang="zh-TW" altLang="en-US" sz="2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756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標誌, 畫畫 的圖片&#10;&#10;自動產生的描述">
            <a:extLst>
              <a:ext uri="{FF2B5EF4-FFF2-40B4-BE49-F238E27FC236}">
                <a16:creationId xmlns:a16="http://schemas.microsoft.com/office/drawing/2014/main" id="{84AC7FCD-D6BB-435A-934C-40A49D515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49" y="1603391"/>
            <a:ext cx="7388548" cy="41560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9C48E2-8073-4458-AC80-D986239B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模組測試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熱感影像處理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18482E-268D-4FE4-8627-AA6BBFF35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75"/>
            <a:ext cx="4456163" cy="21240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9A226F6-7BDD-4898-9707-F86E704DA1C9}"/>
              </a:ext>
            </a:extLst>
          </p:cNvPr>
          <p:cNvSpPr txBox="1"/>
          <p:nvPr/>
        </p:nvSpPr>
        <p:spPr>
          <a:xfrm>
            <a:off x="4659548" y="5759449"/>
            <a:ext cx="753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將溫度資料接受後，調整兩個攝影機視角差異，目前需手動調整參數</a:t>
            </a:r>
            <a:r>
              <a:rPr lang="en-US" altLang="zh-TW" dirty="0"/>
              <a:t>(</a:t>
            </a:r>
            <a:r>
              <a:rPr lang="zh-TW" altLang="en-US" dirty="0"/>
              <a:t>且需要多次</a:t>
            </a:r>
            <a:r>
              <a:rPr lang="en-US" altLang="zh-TW" dirty="0"/>
              <a:t>)</a:t>
            </a:r>
            <a:r>
              <a:rPr lang="zh-TW" altLang="en-US" dirty="0"/>
              <a:t>，後續預計設計一個輔助程式協助取得參數</a:t>
            </a:r>
            <a:r>
              <a:rPr lang="en-US" altLang="zh-TW" dirty="0"/>
              <a:t>(</a:t>
            </a:r>
            <a:r>
              <a:rPr lang="zh-TW" altLang="en-US" dirty="0"/>
              <a:t>修正視角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6B3D2D-E357-443B-9215-95B1C29E7B52}"/>
              </a:ext>
            </a:extLst>
          </p:cNvPr>
          <p:cNvSpPr/>
          <p:nvPr/>
        </p:nvSpPr>
        <p:spPr>
          <a:xfrm>
            <a:off x="0" y="6266632"/>
            <a:ext cx="1772239" cy="4524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輔助修正視角程式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B13A3B4-E29C-4652-98FB-9A989D22C8DB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858856" y="5730320"/>
            <a:ext cx="563577" cy="509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圖片 23">
            <a:extLst>
              <a:ext uri="{FF2B5EF4-FFF2-40B4-BE49-F238E27FC236}">
                <a16:creationId xmlns:a16="http://schemas.microsoft.com/office/drawing/2014/main" id="{24322F05-A91D-4695-A6E0-9A3891B7E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284"/>
            <a:ext cx="491177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2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C48E2-8073-4458-AC80-D986239B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模組測試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/>
              <a:t>輔助修正視角程式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18482E-268D-4FE4-8627-AA6BBFF35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75"/>
            <a:ext cx="4456163" cy="21240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6B3D2D-E357-443B-9215-95B1C29E7B52}"/>
              </a:ext>
            </a:extLst>
          </p:cNvPr>
          <p:cNvSpPr/>
          <p:nvPr/>
        </p:nvSpPr>
        <p:spPr>
          <a:xfrm>
            <a:off x="0" y="6266632"/>
            <a:ext cx="1772239" cy="4524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輔助修正視角程式</a:t>
            </a: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B13A3B4-E29C-4652-98FB-9A989D22C8DB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858856" y="5730320"/>
            <a:ext cx="563577" cy="509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FE43878-41D2-4CBB-B861-880CC4BF5650}"/>
              </a:ext>
            </a:extLst>
          </p:cNvPr>
          <p:cNvSpPr/>
          <p:nvPr/>
        </p:nvSpPr>
        <p:spPr>
          <a:xfrm>
            <a:off x="1395169" y="1690688"/>
            <a:ext cx="3060994" cy="14375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輔助修正視角程式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6C0E50-D130-4C85-BF7B-71AFD5B650C1}"/>
              </a:ext>
            </a:extLst>
          </p:cNvPr>
          <p:cNvSpPr/>
          <p:nvPr/>
        </p:nvSpPr>
        <p:spPr>
          <a:xfrm>
            <a:off x="0" y="1690688"/>
            <a:ext cx="1190625" cy="614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熱感影像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6958CD-A198-4CDF-8EE8-65B8A69202F3}"/>
              </a:ext>
            </a:extLst>
          </p:cNvPr>
          <p:cNvSpPr/>
          <p:nvPr/>
        </p:nvSpPr>
        <p:spPr>
          <a:xfrm>
            <a:off x="0" y="2513831"/>
            <a:ext cx="1190625" cy="614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一般影像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54A8183-52A2-4945-915D-D81BDCB09EE1}"/>
              </a:ext>
            </a:extLst>
          </p:cNvPr>
          <p:cNvCxnSpPr>
            <a:cxnSpLocks/>
          </p:cNvCxnSpPr>
          <p:nvPr/>
        </p:nvCxnSpPr>
        <p:spPr>
          <a:xfrm>
            <a:off x="1190625" y="1993900"/>
            <a:ext cx="204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79340D4-E354-4A0D-A5C4-7F107DEA0EA4}"/>
              </a:ext>
            </a:extLst>
          </p:cNvPr>
          <p:cNvCxnSpPr>
            <a:cxnSpLocks/>
          </p:cNvCxnSpPr>
          <p:nvPr/>
        </p:nvCxnSpPr>
        <p:spPr>
          <a:xfrm>
            <a:off x="1190625" y="2838450"/>
            <a:ext cx="204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4C746A4-2303-4A3F-91D0-9B2247225C4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56163" y="2409441"/>
            <a:ext cx="284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292215E-19FB-4A87-BE23-D4FD507984D0}"/>
              </a:ext>
            </a:extLst>
          </p:cNvPr>
          <p:cNvSpPr txBox="1"/>
          <p:nvPr/>
        </p:nvSpPr>
        <p:spPr>
          <a:xfrm>
            <a:off x="4740676" y="2239385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</a:p>
        </p:txBody>
      </p:sp>
      <p:pic>
        <p:nvPicPr>
          <p:cNvPr id="29" name="圖片 28" descr="一張含有 相片, 桌, 膝上型電腦, 電腦 的圖片&#10;&#10;自動產生的描述">
            <a:extLst>
              <a:ext uri="{FF2B5EF4-FFF2-40B4-BE49-F238E27FC236}">
                <a16:creationId xmlns:a16="http://schemas.microsoft.com/office/drawing/2014/main" id="{77C998B3-6992-4F32-BF45-7B756A06A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294" y="1479179"/>
            <a:ext cx="6354098" cy="431239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3415066-EB4D-4F29-88A3-AD7084EA7BE7}"/>
              </a:ext>
            </a:extLst>
          </p:cNvPr>
          <p:cNvSpPr/>
          <p:nvPr/>
        </p:nvSpPr>
        <p:spPr>
          <a:xfrm>
            <a:off x="5797838" y="5378820"/>
            <a:ext cx="1979001" cy="3242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60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C48E2-8073-4458-AC80-D986239B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模組測試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-RCNN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切割人群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DB1499-ECE9-4EBA-A996-CA1EFFA7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35375"/>
            <a:ext cx="4456163" cy="2124074"/>
          </a:xfrm>
          <a:prstGeom prst="rect">
            <a:avLst/>
          </a:prstGeom>
        </p:spPr>
      </p:pic>
      <p:pic>
        <p:nvPicPr>
          <p:cNvPr id="6" name="圖片 5" descr="一張含有 室內, 天花板, 廚房, 房間 的圖片&#10;&#10;自動產生的描述">
            <a:extLst>
              <a:ext uri="{FF2B5EF4-FFF2-40B4-BE49-F238E27FC236}">
                <a16:creationId xmlns:a16="http://schemas.microsoft.com/office/drawing/2014/main" id="{B72BBBB9-4E2B-45B5-950C-34C8CC8AA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49" y="1603391"/>
            <a:ext cx="7388548" cy="41560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CCA4F47-FF98-49D1-A8CA-55EECE062246}"/>
              </a:ext>
            </a:extLst>
          </p:cNvPr>
          <p:cNvSpPr txBox="1"/>
          <p:nvPr/>
        </p:nvSpPr>
        <p:spPr>
          <a:xfrm>
            <a:off x="4659548" y="5759449"/>
            <a:ext cx="753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判斷圖中人的位置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方框</a:t>
            </a:r>
            <a:r>
              <a:rPr lang="en-US" altLang="zh-TW" dirty="0"/>
              <a:t>&amp;</a:t>
            </a:r>
            <a:r>
              <a:rPr lang="zh-TW" altLang="en-US" dirty="0"/>
              <a:t>輪廓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BAB3F80-A582-4ADF-A4C9-B644769D2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28284"/>
            <a:ext cx="4911773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1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C48E2-8073-4458-AC80-D986239B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模組測試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判斷溫度</a:t>
            </a:r>
          </a:p>
        </p:txBody>
      </p:sp>
      <p:pic>
        <p:nvPicPr>
          <p:cNvPr id="17" name="圖片 16" descr="一張含有 室內, 天花板, 桌, 廚房 的圖片&#10;&#10;自動產生的描述">
            <a:extLst>
              <a:ext uri="{FF2B5EF4-FFF2-40B4-BE49-F238E27FC236}">
                <a16:creationId xmlns:a16="http://schemas.microsoft.com/office/drawing/2014/main" id="{7CA490C0-C93C-45E2-A300-157D4457B7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3"/>
          <a:stretch/>
        </p:blipFill>
        <p:spPr>
          <a:xfrm>
            <a:off x="838200" y="2260601"/>
            <a:ext cx="5778500" cy="3936206"/>
          </a:xfrm>
          <a:prstGeom prst="rect">
            <a:avLst/>
          </a:prstGeom>
        </p:spPr>
      </p:pic>
      <p:pic>
        <p:nvPicPr>
          <p:cNvPr id="22" name="圖片 21" descr="一張含有 室內, 天花板, 桌, 房間 的圖片&#10;&#10;自動產生的描述">
            <a:extLst>
              <a:ext uri="{FF2B5EF4-FFF2-40B4-BE49-F238E27FC236}">
                <a16:creationId xmlns:a16="http://schemas.microsoft.com/office/drawing/2014/main" id="{EBB235E6-E7E7-40F4-9C33-069A4C3D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54" y="365125"/>
            <a:ext cx="4920546" cy="2767807"/>
          </a:xfrm>
          <a:prstGeom prst="rect">
            <a:avLst/>
          </a:prstGeom>
        </p:spPr>
      </p:pic>
      <p:pic>
        <p:nvPicPr>
          <p:cNvPr id="24" name="圖片 23" descr="一張含有 黃色, 男人, 年輕 的圖片&#10;&#10;自動產生的描述">
            <a:extLst>
              <a:ext uri="{FF2B5EF4-FFF2-40B4-BE49-F238E27FC236}">
                <a16:creationId xmlns:a16="http://schemas.microsoft.com/office/drawing/2014/main" id="{C32D124E-6E02-42A5-9425-BD3FB0F72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54" y="3429000"/>
            <a:ext cx="4920544" cy="27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65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室內, 天花板, 桌, 廚房 的圖片&#10;&#10;自動產生的描述">
            <a:extLst>
              <a:ext uri="{FF2B5EF4-FFF2-40B4-BE49-F238E27FC236}">
                <a16:creationId xmlns:a16="http://schemas.microsoft.com/office/drawing/2014/main" id="{D4F8C6D2-DB92-4180-93BC-CC2F8C794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73"/>
          <a:stretch/>
        </p:blipFill>
        <p:spPr>
          <a:xfrm>
            <a:off x="3649297" y="1613749"/>
            <a:ext cx="8398800" cy="415605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E7F85E-F566-4B48-9C92-D208EE344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75"/>
            <a:ext cx="4456163" cy="21240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724000-6DBE-40AB-B473-C03112106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28284"/>
            <a:ext cx="4911773" cy="13255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9C48E2-8073-4458-AC80-D986239B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模組測試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判斷溫度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CA4F47-FF98-49D1-A8CA-55EECE062246}"/>
              </a:ext>
            </a:extLst>
          </p:cNvPr>
          <p:cNvSpPr txBox="1"/>
          <p:nvPr/>
        </p:nvSpPr>
        <p:spPr>
          <a:xfrm>
            <a:off x="4659548" y="5759449"/>
            <a:ext cx="753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將溫度資訊與人物位置做疊合並顯示該人物身體最高溫度及位置，</a:t>
            </a:r>
            <a:br>
              <a:rPr lang="en-US" altLang="zh-TW" dirty="0"/>
            </a:br>
            <a:r>
              <a:rPr lang="zh-TW" altLang="en-US" dirty="0"/>
              <a:t>若超過</a:t>
            </a:r>
            <a:r>
              <a:rPr lang="en-US" altLang="zh-TW" dirty="0"/>
              <a:t>36</a:t>
            </a:r>
            <a:r>
              <a:rPr lang="zh-TW" altLang="en-US" dirty="0"/>
              <a:t>度則將他的人物框以較粗的線條框起來</a:t>
            </a:r>
          </a:p>
        </p:txBody>
      </p:sp>
    </p:spTree>
    <p:extLst>
      <p:ext uri="{BB962C8B-B14F-4D97-AF65-F5344CB8AC3E}">
        <p14:creationId xmlns:p14="http://schemas.microsoft.com/office/powerpoint/2010/main" val="327944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07A8D-0941-4C65-9631-570C25FF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影片</a:t>
            </a:r>
            <a:r>
              <a:rPr lang="en-US" altLang="zh-TW" dirty="0"/>
              <a:t>-</a:t>
            </a:r>
            <a:r>
              <a:rPr lang="zh-TW" altLang="en-US" dirty="0"/>
              <a:t>取得視角參數</a:t>
            </a:r>
          </a:p>
        </p:txBody>
      </p:sp>
      <p:pic>
        <p:nvPicPr>
          <p:cNvPr id="5" name="格式工廠 屏幕錄像20200622_135522">
            <a:hlinkClick r:id="" action="ppaction://media"/>
            <a:extLst>
              <a:ext uri="{FF2B5EF4-FFF2-40B4-BE49-F238E27FC236}">
                <a16:creationId xmlns:a16="http://schemas.microsoft.com/office/drawing/2014/main" id="{CECA594E-FFC5-4C54-A763-D0785B046B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6905" y="1825625"/>
            <a:ext cx="6916737" cy="4351338"/>
          </a:xfrm>
        </p:spPr>
      </p:pic>
    </p:spTree>
    <p:extLst>
      <p:ext uri="{BB962C8B-B14F-4D97-AF65-F5344CB8AC3E}">
        <p14:creationId xmlns:p14="http://schemas.microsoft.com/office/powerpoint/2010/main" val="34179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509748-BE84-4F6A-86F4-569A2134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1049000" cy="4351338"/>
          </a:xfrm>
        </p:spPr>
        <p:txBody>
          <a:bodyPr/>
          <a:lstStyle/>
          <a:p>
            <a:r>
              <a:rPr lang="zh-TW" altLang="en-US" sz="1800" dirty="0"/>
              <a:t>此影片的輸入為的兩個事先儲存的影像資料</a:t>
            </a:r>
            <a:r>
              <a:rPr lang="en-US" altLang="zh-TW" sz="1800" dirty="0"/>
              <a:t>/</a:t>
            </a:r>
            <a:r>
              <a:rPr lang="zh-TW" altLang="en-US" sz="1800" dirty="0"/>
              <a:t>熱感資料</a:t>
            </a:r>
            <a:r>
              <a:rPr lang="en-US" altLang="zh-TW" sz="1800" dirty="0"/>
              <a:t>(</a:t>
            </a:r>
            <a:r>
              <a:rPr lang="zh-TW" altLang="en-US" sz="1800" dirty="0"/>
              <a:t>方便後續測試</a:t>
            </a:r>
            <a:r>
              <a:rPr lang="en-US" altLang="zh-TW" sz="1800" dirty="0"/>
              <a:t>)</a:t>
            </a:r>
          </a:p>
          <a:p>
            <a:r>
              <a:rPr lang="zh-TW" altLang="en-US" sz="1800" dirty="0"/>
              <a:t>視角參數依照上張投影片方式取得</a:t>
            </a:r>
            <a:endParaRPr lang="en-US" altLang="zh-TW" sz="1800" dirty="0"/>
          </a:p>
          <a:p>
            <a:r>
              <a:rPr lang="zh-TW" altLang="en-US" sz="1800" dirty="0"/>
              <a:t>將兩個影像合並後輸出影片</a:t>
            </a:r>
            <a:r>
              <a:rPr lang="en-US" altLang="zh-TW" sz="1800" dirty="0"/>
              <a:t>(</a:t>
            </a:r>
            <a:r>
              <a:rPr lang="zh-TW" altLang="en-US" sz="1800" dirty="0"/>
              <a:t>左邊為一般正常</a:t>
            </a:r>
            <a:r>
              <a:rPr lang="en-US" altLang="zh-TW" sz="1800" dirty="0"/>
              <a:t>RCNN/</a:t>
            </a:r>
            <a:r>
              <a:rPr lang="zh-TW" altLang="en-US" sz="1800" dirty="0"/>
              <a:t>右側為</a:t>
            </a:r>
            <a:r>
              <a:rPr lang="en-US" altLang="zh-TW" sz="1800" dirty="0"/>
              <a:t>RCNN+</a:t>
            </a:r>
            <a:r>
              <a:rPr lang="zh-TW" altLang="en-US" sz="1800" dirty="0"/>
              <a:t>熱感影像疊合判斷</a:t>
            </a:r>
            <a:r>
              <a:rPr lang="en-US" altLang="zh-TW" sz="1800" dirty="0"/>
              <a:t>&lt;</a:t>
            </a:r>
            <a:r>
              <a:rPr lang="zh-TW" altLang="en-US" sz="1800" dirty="0"/>
              <a:t>超過</a:t>
            </a:r>
            <a:r>
              <a:rPr lang="en-US" altLang="zh-TW" sz="1800" dirty="0"/>
              <a:t>36</a:t>
            </a:r>
            <a:r>
              <a:rPr lang="zh-TW" altLang="en-US" sz="1800" dirty="0"/>
              <a:t>度讓框加粗</a:t>
            </a:r>
            <a:r>
              <a:rPr lang="en-US" altLang="zh-TW" sz="1800" dirty="0"/>
              <a:t>&gt;)</a:t>
            </a:r>
          </a:p>
          <a:p>
            <a:endParaRPr lang="en-US" altLang="zh-TW" sz="1800" dirty="0"/>
          </a:p>
          <a:p>
            <a:endParaRPr lang="zh-TW" altLang="en-US" dirty="0"/>
          </a:p>
        </p:txBody>
      </p:sp>
      <p:pic>
        <p:nvPicPr>
          <p:cNvPr id="4" name="track_FLIR">
            <a:hlinkClick r:id="" action="ppaction://media"/>
            <a:extLst>
              <a:ext uri="{FF2B5EF4-FFF2-40B4-BE49-F238E27FC236}">
                <a16:creationId xmlns:a16="http://schemas.microsoft.com/office/drawing/2014/main" id="{7DB9AA23-1DD5-4992-9B28-E0CEC3B6B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056" y="2277122"/>
            <a:ext cx="11455400" cy="429577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33BD24C1-9C7E-4DD2-AC9E-AD3F9721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影片</a:t>
            </a:r>
            <a:r>
              <a:rPr lang="en-US" altLang="zh-TW" dirty="0"/>
              <a:t>-</a:t>
            </a:r>
            <a:r>
              <a:rPr lang="zh-TW" altLang="en-US" dirty="0"/>
              <a:t>執行人群溫度感測程式</a:t>
            </a:r>
          </a:p>
        </p:txBody>
      </p:sp>
    </p:spTree>
    <p:extLst>
      <p:ext uri="{BB962C8B-B14F-4D97-AF65-F5344CB8AC3E}">
        <p14:creationId xmlns:p14="http://schemas.microsoft.com/office/powerpoint/2010/main" val="275902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68F98-7045-420F-8AE6-48AB4353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C8B7F-EB15-4DFB-8889-C1152FB3B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熱感設備</a:t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https://www.raspberrypi.com.tw/24304/14654-flir-radiometric-lepton-dev-kit/</a:t>
            </a:r>
            <a:endParaRPr lang="en-US" altLang="zh-TW" dirty="0"/>
          </a:p>
          <a:p>
            <a:r>
              <a:rPr lang="en-US" altLang="zh-TW" dirty="0"/>
              <a:t>RCNN</a:t>
            </a:r>
            <a:r>
              <a:rPr lang="zh-TW" altLang="en-US" dirty="0"/>
              <a:t>介紹</a:t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https://medium.com/cubo-ai/%E7%89%A9%E9%AB%94%E5%81%B5%E6%B8%AC-object-detection-740096ec4540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8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CFEC93-7BD8-4409-A0DE-E6E7B39E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C33F01-8CCA-40FB-9AFE-BEE12078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</a:rPr>
              <a:t>透過攝影機判斷畫面中的人群溫度，並將溫度過高者</a:t>
            </a:r>
            <a:r>
              <a:rPr lang="en-US" altLang="zh-TW" sz="2400" dirty="0">
                <a:solidFill>
                  <a:srgbClr val="000000"/>
                </a:solidFill>
              </a:rPr>
              <a:t>Tag</a:t>
            </a:r>
            <a:r>
              <a:rPr lang="zh-TW" altLang="en-US" sz="2400" dirty="0">
                <a:solidFill>
                  <a:srgbClr val="000000"/>
                </a:solidFill>
              </a:rPr>
              <a:t>出來。</a:t>
            </a:r>
          </a:p>
        </p:txBody>
      </p:sp>
    </p:spTree>
    <p:extLst>
      <p:ext uri="{BB962C8B-B14F-4D97-AF65-F5344CB8AC3E}">
        <p14:creationId xmlns:p14="http://schemas.microsoft.com/office/powerpoint/2010/main" val="25376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1"/>
            <a:ext cx="7554138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6A1F52C-6B4A-44EA-82C4-85ECBCFD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</a:rPr>
              <a:t>需求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850" y="0"/>
            <a:ext cx="53911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1E45D9-07AF-4B81-8F0D-79009B62C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zh-TW" altLang="en-US" sz="1700" dirty="0">
                <a:solidFill>
                  <a:srgbClr val="000000"/>
                </a:solidFill>
              </a:rPr>
              <a:t>功能</a:t>
            </a:r>
            <a:r>
              <a:rPr lang="en-US" altLang="zh-TW" sz="1700" dirty="0">
                <a:solidFill>
                  <a:srgbClr val="000000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1700" dirty="0">
                <a:solidFill>
                  <a:srgbClr val="000000"/>
                </a:solidFill>
              </a:rPr>
              <a:t>取得畫面中的溫度</a:t>
            </a:r>
            <a:endParaRPr lang="en-US" altLang="zh-TW" sz="1700" dirty="0">
              <a:solidFill>
                <a:srgbClr val="000000"/>
              </a:solidFill>
            </a:endParaRPr>
          </a:p>
          <a:p>
            <a:pPr lvl="2"/>
            <a:r>
              <a:rPr lang="zh-TW" altLang="en-US" sz="1700" dirty="0">
                <a:solidFill>
                  <a:srgbClr val="000000"/>
                </a:solidFill>
              </a:rPr>
              <a:t>可透過熱感攝影機取得各點絕對溫度</a:t>
            </a:r>
            <a:endParaRPr lang="en-US" altLang="zh-TW" sz="1700" dirty="0">
              <a:solidFill>
                <a:srgbClr val="00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1700" dirty="0">
                <a:solidFill>
                  <a:srgbClr val="000000"/>
                </a:solidFill>
              </a:rPr>
              <a:t>判斷人物</a:t>
            </a:r>
            <a:endParaRPr lang="en-US" altLang="zh-TW" sz="1700" dirty="0">
              <a:solidFill>
                <a:srgbClr val="000000"/>
              </a:solidFill>
            </a:endParaRPr>
          </a:p>
          <a:p>
            <a:pPr lvl="2"/>
            <a:r>
              <a:rPr lang="zh-TW" altLang="en-US" sz="1700" dirty="0">
                <a:solidFill>
                  <a:srgbClr val="000000"/>
                </a:solidFill>
              </a:rPr>
              <a:t>透過演算法框出每個人</a:t>
            </a:r>
            <a:r>
              <a:rPr lang="en-US" altLang="zh-TW" sz="1700" dirty="0">
                <a:solidFill>
                  <a:srgbClr val="000000"/>
                </a:solidFill>
              </a:rPr>
              <a:t>(</a:t>
            </a:r>
            <a:r>
              <a:rPr lang="zh-TW" altLang="en-US" sz="1700" dirty="0">
                <a:solidFill>
                  <a:srgbClr val="000000"/>
                </a:solidFill>
              </a:rPr>
              <a:t>此部分採用一般可見光攝影機</a:t>
            </a:r>
            <a:r>
              <a:rPr lang="en-US" altLang="zh-TW" sz="1700" dirty="0">
                <a:solidFill>
                  <a:srgbClr val="000000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sz="1700" dirty="0">
                <a:solidFill>
                  <a:srgbClr val="000000"/>
                </a:solidFill>
              </a:rPr>
              <a:t>偵測</a:t>
            </a:r>
            <a:r>
              <a:rPr lang="en-US" altLang="zh-TW" sz="1700" dirty="0">
                <a:solidFill>
                  <a:srgbClr val="000000"/>
                </a:solidFill>
              </a:rPr>
              <a:t>/</a:t>
            </a:r>
            <a:r>
              <a:rPr lang="zh-TW" altLang="en-US" sz="1700" dirty="0">
                <a:solidFill>
                  <a:srgbClr val="000000"/>
                </a:solidFill>
              </a:rPr>
              <a:t>判斷</a:t>
            </a:r>
            <a:endParaRPr lang="en-US" altLang="zh-TW" sz="1700" dirty="0">
              <a:solidFill>
                <a:srgbClr val="000000"/>
              </a:solidFill>
            </a:endParaRPr>
          </a:p>
          <a:p>
            <a:pPr lvl="2"/>
            <a:r>
              <a:rPr lang="zh-TW" altLang="en-US" sz="1700" dirty="0">
                <a:solidFill>
                  <a:srgbClr val="000000"/>
                </a:solidFill>
              </a:rPr>
              <a:t>將每個人物與熱感影像的資料做疊合，並判斷每個人的溫度是否超標</a:t>
            </a:r>
            <a:endParaRPr lang="en-US" altLang="zh-TW" sz="1700" dirty="0">
              <a:solidFill>
                <a:srgbClr val="000000"/>
              </a:solidFill>
            </a:endParaRPr>
          </a:p>
          <a:p>
            <a:pPr marL="1371600" lvl="2" indent="-457200">
              <a:buFont typeface="+mj-lt"/>
              <a:buAutoNum type="arabicPeriod"/>
            </a:pPr>
            <a:endParaRPr lang="en-US" altLang="zh-TW" sz="1700" dirty="0">
              <a:solidFill>
                <a:srgbClr val="000000"/>
              </a:solidFill>
            </a:endParaRPr>
          </a:p>
          <a:p>
            <a:r>
              <a:rPr lang="zh-TW" altLang="en-US" sz="1700" dirty="0">
                <a:solidFill>
                  <a:srgbClr val="000000"/>
                </a:solidFill>
              </a:rPr>
              <a:t>硬體</a:t>
            </a:r>
            <a:endParaRPr lang="en-US" altLang="zh-TW" sz="1700" dirty="0">
              <a:solidFill>
                <a:srgbClr val="000000"/>
              </a:solidFill>
            </a:endParaRPr>
          </a:p>
          <a:p>
            <a:pPr lvl="1"/>
            <a:r>
              <a:rPr lang="zh-TW" altLang="en-US" sz="1700" dirty="0">
                <a:solidFill>
                  <a:srgbClr val="000000"/>
                </a:solidFill>
              </a:rPr>
              <a:t>熱感攝影機</a:t>
            </a:r>
            <a:endParaRPr lang="en-US" altLang="zh-TW" sz="1700" dirty="0">
              <a:solidFill>
                <a:srgbClr val="000000"/>
              </a:solidFill>
            </a:endParaRPr>
          </a:p>
          <a:p>
            <a:pPr lvl="1"/>
            <a:r>
              <a:rPr lang="zh-TW" altLang="en-US" sz="1700" dirty="0">
                <a:solidFill>
                  <a:srgbClr val="000000"/>
                </a:solidFill>
              </a:rPr>
              <a:t>一般可見光攝影機</a:t>
            </a:r>
            <a:endParaRPr lang="en-US" altLang="zh-TW" sz="1700" dirty="0">
              <a:solidFill>
                <a:srgbClr val="000000"/>
              </a:solidFill>
            </a:endParaRPr>
          </a:p>
          <a:p>
            <a:pPr lvl="1"/>
            <a:r>
              <a:rPr lang="zh-TW" altLang="en-US" sz="1700" dirty="0">
                <a:solidFill>
                  <a:srgbClr val="000000"/>
                </a:solidFill>
              </a:rPr>
              <a:t>樹梅派</a:t>
            </a:r>
            <a:r>
              <a:rPr lang="en-US" altLang="zh-TW" sz="1700" dirty="0">
                <a:solidFill>
                  <a:srgbClr val="000000"/>
                </a:solidFill>
              </a:rPr>
              <a:t>/</a:t>
            </a:r>
            <a:r>
              <a:rPr lang="zh-TW" altLang="en-US" sz="1700" dirty="0">
                <a:solidFill>
                  <a:srgbClr val="000000"/>
                </a:solidFill>
              </a:rPr>
              <a:t>其他設備</a:t>
            </a:r>
            <a:r>
              <a:rPr lang="en-US" altLang="zh-TW" sz="1700" dirty="0">
                <a:solidFill>
                  <a:srgbClr val="000000"/>
                </a:solidFill>
              </a:rPr>
              <a:t>EX:IPC</a:t>
            </a:r>
          </a:p>
          <a:p>
            <a:pPr lvl="1"/>
            <a:endParaRPr lang="en-US" altLang="zh-TW" sz="1700" dirty="0">
              <a:solidFill>
                <a:srgbClr val="000000"/>
              </a:solidFill>
            </a:endParaRPr>
          </a:p>
          <a:p>
            <a:r>
              <a:rPr lang="zh-TW" altLang="en-US" sz="1700" dirty="0">
                <a:solidFill>
                  <a:srgbClr val="000000"/>
                </a:solidFill>
              </a:rPr>
              <a:t>系統</a:t>
            </a:r>
            <a:endParaRPr lang="en-US" altLang="zh-TW" sz="1700" dirty="0">
              <a:solidFill>
                <a:srgbClr val="000000"/>
              </a:solidFill>
            </a:endParaRPr>
          </a:p>
          <a:p>
            <a:pPr lvl="1"/>
            <a:r>
              <a:rPr lang="en-US" altLang="zh-TW" sz="1700" dirty="0">
                <a:solidFill>
                  <a:srgbClr val="000000"/>
                </a:solidFill>
              </a:rPr>
              <a:t>Ubuntu</a:t>
            </a:r>
          </a:p>
        </p:txBody>
      </p:sp>
    </p:spTree>
    <p:extLst>
      <p:ext uri="{BB962C8B-B14F-4D97-AF65-F5344CB8AC3E}">
        <p14:creationId xmlns:p14="http://schemas.microsoft.com/office/powerpoint/2010/main" val="2889216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AFD92-0311-48AC-8A7B-B6A02B27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CB921B-90CB-4FAB-B31B-EACD88ACC8CB}"/>
              </a:ext>
            </a:extLst>
          </p:cNvPr>
          <p:cNvSpPr/>
          <p:nvPr/>
        </p:nvSpPr>
        <p:spPr>
          <a:xfrm>
            <a:off x="5046133" y="1690688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人體溫度偵測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B18940-A146-4C83-BA9B-76C64B648AAE}"/>
              </a:ext>
            </a:extLst>
          </p:cNvPr>
          <p:cNvSpPr/>
          <p:nvPr/>
        </p:nvSpPr>
        <p:spPr>
          <a:xfrm>
            <a:off x="5046131" y="3134915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人群分割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C552DB-68B3-48F8-9584-AD29F3440C5D}"/>
              </a:ext>
            </a:extLst>
          </p:cNvPr>
          <p:cNvSpPr/>
          <p:nvPr/>
        </p:nvSpPr>
        <p:spPr>
          <a:xfrm>
            <a:off x="2429932" y="3121555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熱感影像處理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776379-4B50-4055-8913-ACAD1F4AC459}"/>
              </a:ext>
            </a:extLst>
          </p:cNvPr>
          <p:cNvSpPr/>
          <p:nvPr/>
        </p:nvSpPr>
        <p:spPr>
          <a:xfrm>
            <a:off x="7662332" y="3121555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判斷溫度</a:t>
            </a: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9F43345F-C8D6-4C56-980A-59092C54808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4440767" y="1555221"/>
            <a:ext cx="516467" cy="26162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3C1D2C9-2175-48F3-A6DC-ED95DA14619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07098" y="2605088"/>
            <a:ext cx="2" cy="529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A268AD2E-4E71-4A00-800F-0C440EF27B98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7056966" y="1555221"/>
            <a:ext cx="516467" cy="26161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9B617BFC-F17A-4388-9106-0F3076C8D292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rot="5400000">
            <a:off x="1840706" y="3511816"/>
            <a:ext cx="1026054" cy="2074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A0A5AFE-A75A-4296-9F68-D1A4BF684B85}"/>
              </a:ext>
            </a:extLst>
          </p:cNvPr>
          <p:cNvSpPr/>
          <p:nvPr/>
        </p:nvSpPr>
        <p:spPr>
          <a:xfrm>
            <a:off x="5046131" y="5062009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RCNN/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其他演算法分割人群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E14EB1-44FA-46AF-ABE4-F1911195C0A1}"/>
              </a:ext>
            </a:extLst>
          </p:cNvPr>
          <p:cNvSpPr/>
          <p:nvPr/>
        </p:nvSpPr>
        <p:spPr>
          <a:xfrm>
            <a:off x="355600" y="5062009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溫度計算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DEBEEE-6089-47A9-86EF-07B5F6D1F880}"/>
              </a:ext>
            </a:extLst>
          </p:cNvPr>
          <p:cNvSpPr/>
          <p:nvPr/>
        </p:nvSpPr>
        <p:spPr>
          <a:xfrm>
            <a:off x="2429931" y="5062009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轉換熱感影像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視角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3F0DAA4-FD22-4297-B6B9-9DD9647CE95E}"/>
              </a:ext>
            </a:extLst>
          </p:cNvPr>
          <p:cNvCxnSpPr>
            <a:stCxn id="6" idx="2"/>
            <a:endCxn id="20" idx="0"/>
          </p:cNvCxnSpPr>
          <p:nvPr/>
        </p:nvCxnSpPr>
        <p:spPr>
          <a:xfrm flipH="1">
            <a:off x="3390898" y="4035955"/>
            <a:ext cx="1" cy="102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D1B1FD-A107-453A-8F28-4969811BDFED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6007098" y="4049315"/>
            <a:ext cx="0" cy="101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63E5C0C0-88CA-4122-9ABB-5F3F700AC239}"/>
              </a:ext>
            </a:extLst>
          </p:cNvPr>
          <p:cNvSpPr/>
          <p:nvPr/>
        </p:nvSpPr>
        <p:spPr>
          <a:xfrm>
            <a:off x="7662331" y="5095609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判斷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將溫度資訊與人群位置整合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1B0A3F82-0B6C-46B0-81E7-9BEB061EA2CF}"/>
              </a:ext>
            </a:extLst>
          </p:cNvPr>
          <p:cNvCxnSpPr>
            <a:stCxn id="7" idx="2"/>
            <a:endCxn id="30" idx="0"/>
          </p:cNvCxnSpPr>
          <p:nvPr/>
        </p:nvCxnSpPr>
        <p:spPr>
          <a:xfrm flipH="1">
            <a:off x="8623298" y="4035955"/>
            <a:ext cx="1" cy="1059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1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6605EFBF-E474-4E04-871B-21D6234CCC25}"/>
              </a:ext>
            </a:extLst>
          </p:cNvPr>
          <p:cNvSpPr/>
          <p:nvPr/>
        </p:nvSpPr>
        <p:spPr>
          <a:xfrm>
            <a:off x="838198" y="4707546"/>
            <a:ext cx="6913882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857296B-299E-4E16-B2C8-8F322534694E}"/>
              </a:ext>
            </a:extLst>
          </p:cNvPr>
          <p:cNvSpPr/>
          <p:nvPr/>
        </p:nvSpPr>
        <p:spPr>
          <a:xfrm>
            <a:off x="838198" y="3600913"/>
            <a:ext cx="6913882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04285F5-479C-46A6-B8C4-82B4EC97F0BB}"/>
              </a:ext>
            </a:extLst>
          </p:cNvPr>
          <p:cNvSpPr/>
          <p:nvPr/>
        </p:nvSpPr>
        <p:spPr>
          <a:xfrm>
            <a:off x="838198" y="2514600"/>
            <a:ext cx="6913882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30B55F-0A27-45EB-A431-59937D6EFBE7}"/>
              </a:ext>
            </a:extLst>
          </p:cNvPr>
          <p:cNvSpPr/>
          <p:nvPr/>
        </p:nvSpPr>
        <p:spPr>
          <a:xfrm>
            <a:off x="838198" y="1479824"/>
            <a:ext cx="6913882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9AAFD92-0311-48AC-8A7B-B6A02B27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0A5AFE-A75A-4296-9F68-D1A4BF684B85}"/>
              </a:ext>
            </a:extLst>
          </p:cNvPr>
          <p:cNvSpPr/>
          <p:nvPr/>
        </p:nvSpPr>
        <p:spPr>
          <a:xfrm>
            <a:off x="838199" y="3611073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>
                    <a:lumMod val="85000"/>
                    <a:lumOff val="15000"/>
                  </a:schemeClr>
                </a:solidFill>
              </a:rPr>
              <a:t>RCNN/</a:t>
            </a:r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其他演算法分割人群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CE14EB1-44FA-46AF-ABE4-F1911195C0A1}"/>
              </a:ext>
            </a:extLst>
          </p:cNvPr>
          <p:cNvSpPr/>
          <p:nvPr/>
        </p:nvSpPr>
        <p:spPr>
          <a:xfrm>
            <a:off x="838200" y="1479824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溫度計算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DEBEEE-6089-47A9-86EF-07B5F6D1F880}"/>
              </a:ext>
            </a:extLst>
          </p:cNvPr>
          <p:cNvSpPr/>
          <p:nvPr/>
        </p:nvSpPr>
        <p:spPr>
          <a:xfrm>
            <a:off x="838199" y="2514600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轉換熱感影像</a:t>
            </a:r>
            <a:endParaRPr lang="en-US" altLang="zh-TW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視角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E5C0C0-88CA-4122-9ABB-5F3F700AC239}"/>
              </a:ext>
            </a:extLst>
          </p:cNvPr>
          <p:cNvSpPr/>
          <p:nvPr/>
        </p:nvSpPr>
        <p:spPr>
          <a:xfrm>
            <a:off x="838199" y="4707546"/>
            <a:ext cx="1921933" cy="914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判斷</a:t>
            </a:r>
            <a:endParaRPr lang="en-US" altLang="zh-TW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zh-TW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r>
              <a:rPr lang="zh-TW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將溫度資訊與人群位置整合</a:t>
            </a:r>
            <a:r>
              <a:rPr lang="en-US" altLang="zh-TW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DD6679-7BBD-4404-8CBE-64A1CC991FDC}"/>
              </a:ext>
            </a:extLst>
          </p:cNvPr>
          <p:cNvSpPr/>
          <p:nvPr/>
        </p:nvSpPr>
        <p:spPr>
          <a:xfrm>
            <a:off x="2760133" y="1513356"/>
            <a:ext cx="32386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接收方式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攝影機的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DataSheet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2.Github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參考資料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E849CC8-C1CB-4CFC-98AC-23A72DCCE29D}"/>
              </a:ext>
            </a:extLst>
          </p:cNvPr>
          <p:cNvSpPr/>
          <p:nvPr/>
        </p:nvSpPr>
        <p:spPr>
          <a:xfrm>
            <a:off x="2756704" y="2514600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實現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視角轉換演算法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可見光攝影機角度需大於熱感影像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40218C1-6536-4558-B320-D5713F8D8E04}"/>
              </a:ext>
            </a:extLst>
          </p:cNvPr>
          <p:cNvSpPr/>
          <p:nvPr/>
        </p:nvSpPr>
        <p:spPr>
          <a:xfrm>
            <a:off x="2763561" y="3591983"/>
            <a:ext cx="4801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實現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:RCNN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演算法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範圍中可能包含非人的高溫物品，可能誤判。</a:t>
            </a:r>
            <a:b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可以嘗試其他辨識演算法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898990F-8FEC-4E80-849B-C0CDF0A806B5}"/>
              </a:ext>
            </a:extLst>
          </p:cNvPr>
          <p:cNvSpPr/>
          <p:nvPr/>
        </p:nvSpPr>
        <p:spPr>
          <a:xfrm>
            <a:off x="2756704" y="4677550"/>
            <a:ext cx="4487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實現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溫度與人疊合後判斷最大值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最高溫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279DBA-BAF4-46BE-B513-F7F01FD393DB}"/>
              </a:ext>
            </a:extLst>
          </p:cNvPr>
          <p:cNvSpPr/>
          <p:nvPr/>
        </p:nvSpPr>
        <p:spPr>
          <a:xfrm>
            <a:off x="7746936" y="1479824"/>
            <a:ext cx="3389067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6C7A5A5-425C-46FD-9A5A-232854148D19}"/>
              </a:ext>
            </a:extLst>
          </p:cNvPr>
          <p:cNvSpPr/>
          <p:nvPr/>
        </p:nvSpPr>
        <p:spPr>
          <a:xfrm>
            <a:off x="7748651" y="1492125"/>
            <a:ext cx="14318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輸入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溫度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(K)</a:t>
            </a:r>
          </a:p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輸出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溫度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(C)</a:t>
            </a:r>
          </a:p>
          <a:p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3CD8CCB-9565-49C3-B3AB-BDF91D254DE7}"/>
              </a:ext>
            </a:extLst>
          </p:cNvPr>
          <p:cNvSpPr/>
          <p:nvPr/>
        </p:nvSpPr>
        <p:spPr>
          <a:xfrm>
            <a:off x="7748652" y="2514600"/>
            <a:ext cx="3389068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D10D60C-0A92-4111-BD4B-356957B84B23}"/>
              </a:ext>
            </a:extLst>
          </p:cNvPr>
          <p:cNvSpPr/>
          <p:nvPr/>
        </p:nvSpPr>
        <p:spPr>
          <a:xfrm>
            <a:off x="7750366" y="2526901"/>
            <a:ext cx="33890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輸入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影像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上面的像素代表溫度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輸出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影像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上面的像素代表溫度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AB926CF-6612-4F75-A134-92441D45FD97}"/>
              </a:ext>
            </a:extLst>
          </p:cNvPr>
          <p:cNvSpPr/>
          <p:nvPr/>
        </p:nvSpPr>
        <p:spPr>
          <a:xfrm>
            <a:off x="7746937" y="3589842"/>
            <a:ext cx="3389066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375C145-1781-4FB7-81D8-43D19D73571A}"/>
              </a:ext>
            </a:extLst>
          </p:cNvPr>
          <p:cNvSpPr/>
          <p:nvPr/>
        </p:nvSpPr>
        <p:spPr>
          <a:xfrm>
            <a:off x="7748651" y="3602143"/>
            <a:ext cx="17219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輸入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影像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輸出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座標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範圍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76F248C-F8A6-4A42-8347-50D6F14DD38A}"/>
              </a:ext>
            </a:extLst>
          </p:cNvPr>
          <p:cNvSpPr/>
          <p:nvPr/>
        </p:nvSpPr>
        <p:spPr>
          <a:xfrm>
            <a:off x="7748652" y="4695713"/>
            <a:ext cx="3385636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DBF9F10-8D50-4CD4-829F-DB639C75B4AB}"/>
              </a:ext>
            </a:extLst>
          </p:cNvPr>
          <p:cNvSpPr/>
          <p:nvPr/>
        </p:nvSpPr>
        <p:spPr>
          <a:xfrm>
            <a:off x="7750366" y="4708014"/>
            <a:ext cx="3385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輸入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影像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熱感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一般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輸出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:Tag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人物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是否觸發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3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140A55-E8F7-4DAC-9800-2C1DFE1A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EC49B340-401C-4B52-BC29-EB3DB27780FE}"/>
              </a:ext>
            </a:extLst>
          </p:cNvPr>
          <p:cNvGrpSpPr/>
          <p:nvPr/>
        </p:nvGrpSpPr>
        <p:grpSpPr>
          <a:xfrm>
            <a:off x="578995" y="1865577"/>
            <a:ext cx="11613005" cy="3126845"/>
            <a:chOff x="838199" y="1690688"/>
            <a:chExt cx="11613005" cy="312684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56FF5A7-9CDA-4B15-948B-1E84AA452DAD}"/>
                </a:ext>
              </a:extLst>
            </p:cNvPr>
            <p:cNvSpPr/>
            <p:nvPr/>
          </p:nvSpPr>
          <p:spPr>
            <a:xfrm>
              <a:off x="3327401" y="1690688"/>
              <a:ext cx="8026399" cy="31268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A958F5B-483C-4C9E-82A1-7D6EAE434656}"/>
                </a:ext>
              </a:extLst>
            </p:cNvPr>
            <p:cNvSpPr/>
            <p:nvPr/>
          </p:nvSpPr>
          <p:spPr>
            <a:xfrm>
              <a:off x="3562342" y="3516844"/>
              <a:ext cx="1921933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RCNN/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其他演算法分割人群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DF9921-C4E1-472B-B1B9-93DE2210F132}"/>
                </a:ext>
              </a:extLst>
            </p:cNvPr>
            <p:cNvSpPr/>
            <p:nvPr/>
          </p:nvSpPr>
          <p:spPr>
            <a:xfrm>
              <a:off x="3562343" y="2146566"/>
              <a:ext cx="1921933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溫度計算</a:t>
              </a:r>
              <a:endPara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處理與換算</a:t>
              </a:r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F21CD1F-D22F-417C-A6C0-65A06982C60F}"/>
                </a:ext>
              </a:extLst>
            </p:cNvPr>
            <p:cNvSpPr/>
            <p:nvPr/>
          </p:nvSpPr>
          <p:spPr>
            <a:xfrm>
              <a:off x="6199713" y="2146566"/>
              <a:ext cx="1921933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轉換熱感影像</a:t>
              </a:r>
              <a:b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轉換至與一般影像相同視角</a:t>
              </a:r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2228DEF-25D8-4C84-AF8F-1EF95D1C1FD6}"/>
                </a:ext>
              </a:extLst>
            </p:cNvPr>
            <p:cNvSpPr/>
            <p:nvPr/>
          </p:nvSpPr>
          <p:spPr>
            <a:xfrm>
              <a:off x="8898467" y="2146566"/>
              <a:ext cx="1921933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判斷</a:t>
              </a:r>
              <a:endPara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&lt;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將溫度資訊與人群位置整合</a:t>
              </a:r>
              <a:r>
                <a:rPr lang="en-US" altLang="zh-TW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&gt;</a:t>
              </a:r>
              <a:endPara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46DE522-6CF5-43EA-848E-1C7C88EB923D}"/>
                </a:ext>
              </a:extLst>
            </p:cNvPr>
            <p:cNvSpPr txBox="1"/>
            <p:nvPr/>
          </p:nvSpPr>
          <p:spPr>
            <a:xfrm>
              <a:off x="3562340" y="1711603"/>
              <a:ext cx="96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系統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914A927-A726-4095-8E41-77DE3A48A2BA}"/>
                </a:ext>
              </a:extLst>
            </p:cNvPr>
            <p:cNvSpPr/>
            <p:nvPr/>
          </p:nvSpPr>
          <p:spPr>
            <a:xfrm>
              <a:off x="838200" y="2146566"/>
              <a:ext cx="1921933" cy="914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熱感攝影機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6166E8-1C51-4B6D-A303-78704ED49697}"/>
                </a:ext>
              </a:extLst>
            </p:cNvPr>
            <p:cNvSpPr/>
            <p:nvPr/>
          </p:nvSpPr>
          <p:spPr>
            <a:xfrm>
              <a:off x="838199" y="3516844"/>
              <a:ext cx="1921933" cy="914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一般攝影機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F4F2EFA-4914-4A02-9EC5-89D6AE5F1123}"/>
                </a:ext>
              </a:extLst>
            </p:cNvPr>
            <p:cNvCxnSpPr>
              <a:stCxn id="10" idx="3"/>
              <a:endCxn id="5" idx="1"/>
            </p:cNvCxnSpPr>
            <p:nvPr/>
          </p:nvCxnSpPr>
          <p:spPr>
            <a:xfrm>
              <a:off x="2760133" y="2603766"/>
              <a:ext cx="8022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04D547F5-0CA7-4788-9616-A6A6BAF3556B}"/>
                </a:ext>
              </a:extLst>
            </p:cNvPr>
            <p:cNvCxnSpPr>
              <a:stCxn id="11" idx="3"/>
              <a:endCxn id="4" idx="1"/>
            </p:cNvCxnSpPr>
            <p:nvPr/>
          </p:nvCxnSpPr>
          <p:spPr>
            <a:xfrm>
              <a:off x="2760132" y="3974044"/>
              <a:ext cx="8022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B0135278-8D75-422C-B9ED-9B2279AD54C1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484276" y="2603766"/>
              <a:ext cx="7154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接點: 肘形 23">
              <a:extLst>
                <a:ext uri="{FF2B5EF4-FFF2-40B4-BE49-F238E27FC236}">
                  <a16:creationId xmlns:a16="http://schemas.microsoft.com/office/drawing/2014/main" id="{5935B5C6-EFB4-4D23-A226-74CF31943AAC}"/>
                </a:ext>
              </a:extLst>
            </p:cNvPr>
            <p:cNvCxnSpPr>
              <a:cxnSpLocks/>
              <a:stCxn id="40" idx="0"/>
              <a:endCxn id="7" idx="2"/>
            </p:cNvCxnSpPr>
            <p:nvPr/>
          </p:nvCxnSpPr>
          <p:spPr>
            <a:xfrm rot="5400000" flipH="1" flipV="1">
              <a:off x="6185562" y="269479"/>
              <a:ext cx="882385" cy="6465360"/>
            </a:xfrm>
            <a:prstGeom prst="bentConnector3">
              <a:avLst>
                <a:gd name="adj1" fmla="val 6439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4D94DB12-2876-4571-9375-BA876AD0E061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8121646" y="2603766"/>
              <a:ext cx="7768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接點: 肘形 28">
              <a:extLst>
                <a:ext uri="{FF2B5EF4-FFF2-40B4-BE49-F238E27FC236}">
                  <a16:creationId xmlns:a16="http://schemas.microsoft.com/office/drawing/2014/main" id="{2F2FC1ED-0286-446F-AF19-F51C9886EA19}"/>
                </a:ext>
              </a:extLst>
            </p:cNvPr>
            <p:cNvCxnSpPr>
              <a:stCxn id="7" idx="3"/>
              <a:endCxn id="8" idx="3"/>
            </p:cNvCxnSpPr>
            <p:nvPr/>
          </p:nvCxnSpPr>
          <p:spPr>
            <a:xfrm>
              <a:off x="10820400" y="2603766"/>
              <a:ext cx="533400" cy="650345"/>
            </a:xfrm>
            <a:prstGeom prst="bentConnector3">
              <a:avLst>
                <a:gd name="adj1" fmla="val 4285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接點: 肘形 31">
              <a:extLst>
                <a:ext uri="{FF2B5EF4-FFF2-40B4-BE49-F238E27FC236}">
                  <a16:creationId xmlns:a16="http://schemas.microsoft.com/office/drawing/2014/main" id="{DCEE998E-C767-4919-829A-4BD546FF0E1E}"/>
                </a:ext>
              </a:extLst>
            </p:cNvPr>
            <p:cNvCxnSpPr>
              <a:cxnSpLocks/>
              <a:stCxn id="4" idx="3"/>
              <a:endCxn id="7" idx="2"/>
            </p:cNvCxnSpPr>
            <p:nvPr/>
          </p:nvCxnSpPr>
          <p:spPr>
            <a:xfrm flipV="1">
              <a:off x="5484275" y="3060966"/>
              <a:ext cx="4375159" cy="9130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B1D9D99-8953-441B-965A-9C8DB5DC2357}"/>
                </a:ext>
              </a:extLst>
            </p:cNvPr>
            <p:cNvSpPr txBox="1"/>
            <p:nvPr/>
          </p:nvSpPr>
          <p:spPr>
            <a:xfrm>
              <a:off x="2664871" y="2277708"/>
              <a:ext cx="1422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溫度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19C481C-1137-4C3A-B0F8-3924C785836E}"/>
                </a:ext>
              </a:extLst>
            </p:cNvPr>
            <p:cNvSpPr txBox="1"/>
            <p:nvPr/>
          </p:nvSpPr>
          <p:spPr>
            <a:xfrm>
              <a:off x="2673337" y="2571015"/>
              <a:ext cx="1422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USB</a:t>
              </a:r>
              <a:endParaRPr lang="zh-TW" altLang="en-US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9FA4D9F3-09CB-46E9-B355-2C8E62DE7109}"/>
                </a:ext>
              </a:extLst>
            </p:cNvPr>
            <p:cNvSpPr txBox="1"/>
            <p:nvPr/>
          </p:nvSpPr>
          <p:spPr>
            <a:xfrm>
              <a:off x="2674406" y="3650044"/>
              <a:ext cx="1422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影像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98CE67EA-C3F9-42D7-B74C-C564DEC0747A}"/>
                </a:ext>
              </a:extLst>
            </p:cNvPr>
            <p:cNvSpPr txBox="1"/>
            <p:nvPr/>
          </p:nvSpPr>
          <p:spPr>
            <a:xfrm>
              <a:off x="2682872" y="3943351"/>
              <a:ext cx="1422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USB</a:t>
              </a:r>
              <a:endParaRPr lang="zh-TW" altLang="en-US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3A97D688-0AC1-4DAE-8E43-1BCEFA1AF6ED}"/>
                </a:ext>
              </a:extLst>
            </p:cNvPr>
            <p:cNvSpPr txBox="1"/>
            <p:nvPr/>
          </p:nvSpPr>
          <p:spPr>
            <a:xfrm>
              <a:off x="6193374" y="3687083"/>
              <a:ext cx="1921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影像</a:t>
              </a:r>
              <a:r>
                <a:rPr lang="en-US" altLang="zh-TW" dirty="0"/>
                <a:t>/</a:t>
              </a:r>
              <a:r>
                <a:rPr lang="zh-TW" altLang="en-US" dirty="0"/>
                <a:t>各人物位置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E69AFBD-4E1E-48E9-890E-ADDA3009D689}"/>
                </a:ext>
              </a:extLst>
            </p:cNvPr>
            <p:cNvSpPr/>
            <p:nvPr/>
          </p:nvSpPr>
          <p:spPr>
            <a:xfrm>
              <a:off x="6298977" y="3346443"/>
              <a:ext cx="17107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影像</a:t>
              </a:r>
              <a:r>
                <a:rPr lang="en-US" altLang="zh-TW" dirty="0"/>
                <a:t>(</a:t>
              </a:r>
              <a:r>
                <a:rPr lang="zh-TW" altLang="en-US" dirty="0"/>
                <a:t>一般影像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95B82C5-ED30-4211-91F1-72EB7D3274E6}"/>
                </a:ext>
              </a:extLst>
            </p:cNvPr>
            <p:cNvSpPr/>
            <p:nvPr/>
          </p:nvSpPr>
          <p:spPr>
            <a:xfrm>
              <a:off x="11343208" y="3069444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判斷結果</a:t>
              </a:r>
              <a:br>
                <a:rPr lang="en-US" altLang="zh-TW" dirty="0"/>
              </a:br>
              <a:r>
                <a:rPr lang="zh-TW" altLang="en-US" dirty="0"/>
                <a:t>影像</a:t>
              </a:r>
              <a:r>
                <a:rPr lang="en-US" altLang="zh-TW" dirty="0"/>
                <a:t>/Tag</a:t>
              </a:r>
              <a:endParaRPr lang="zh-TW" altLang="en-US" dirty="0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7D7627E-6B85-43A8-B009-920ED0B30660}"/>
              </a:ext>
            </a:extLst>
          </p:cNvPr>
          <p:cNvSpPr txBox="1"/>
          <p:nvPr/>
        </p:nvSpPr>
        <p:spPr>
          <a:xfrm>
            <a:off x="5234677" y="2452597"/>
            <a:ext cx="71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溫度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D98D049-38BF-4FED-AB11-4C8066A012FB}"/>
              </a:ext>
            </a:extLst>
          </p:cNvPr>
          <p:cNvSpPr txBox="1"/>
          <p:nvPr/>
        </p:nvSpPr>
        <p:spPr>
          <a:xfrm>
            <a:off x="7856102" y="2452597"/>
            <a:ext cx="142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影像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溫度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619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140A55-E8F7-4DAC-9800-2C1DFE1A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</a:p>
        </p:txBody>
      </p:sp>
      <p:graphicFrame>
        <p:nvGraphicFramePr>
          <p:cNvPr id="16" name="表格 17">
            <a:extLst>
              <a:ext uri="{FF2B5EF4-FFF2-40B4-BE49-F238E27FC236}">
                <a16:creationId xmlns:a16="http://schemas.microsoft.com/office/drawing/2014/main" id="{2A682C81-5B7C-4146-B45E-571FBAAC3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585436"/>
              </p:ext>
            </p:extLst>
          </p:nvPr>
        </p:nvGraphicFramePr>
        <p:xfrm>
          <a:off x="5046373" y="1928284"/>
          <a:ext cx="6900333" cy="4711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232">
                  <a:extLst>
                    <a:ext uri="{9D8B030D-6E8A-4147-A177-3AD203B41FA5}">
                      <a16:colId xmlns:a16="http://schemas.microsoft.com/office/drawing/2014/main" val="2688816060"/>
                    </a:ext>
                  </a:extLst>
                </a:gridCol>
                <a:gridCol w="3384801">
                  <a:extLst>
                    <a:ext uri="{9D8B030D-6E8A-4147-A177-3AD203B41FA5}">
                      <a16:colId xmlns:a16="http://schemas.microsoft.com/office/drawing/2014/main" val="927380752"/>
                    </a:ext>
                  </a:extLst>
                </a:gridCol>
                <a:gridCol w="2696300">
                  <a:extLst>
                    <a:ext uri="{9D8B030D-6E8A-4147-A177-3AD203B41FA5}">
                      <a16:colId xmlns:a16="http://schemas.microsoft.com/office/drawing/2014/main" val="3517168336"/>
                    </a:ext>
                  </a:extLst>
                </a:gridCol>
              </a:tblGrid>
              <a:tr h="581964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模組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溫度計算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轉換熱感影像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960480"/>
                  </a:ext>
                </a:extLst>
              </a:tr>
              <a:tr h="677912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熱感影像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it-IT" altLang="zh-TW" sz="1000" dirty="0">
                          <a:solidFill>
                            <a:schemeClr val="tx1"/>
                          </a:solidFill>
                        </a:rPr>
                        <a:t>(160 x 120</a:t>
                      </a: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1ch)</a:t>
                      </a:r>
                    </a:p>
                    <a:p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每個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pixel</a:t>
                      </a: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數值代表絕對溫度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(k)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熱感影像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zh-TW" sz="1000" dirty="0"/>
                        <a:t>(640*480,1ch)</a:t>
                      </a:r>
                      <a:br>
                        <a:rPr lang="en-US" altLang="zh-TW" sz="1000" dirty="0"/>
                      </a:b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每個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pixel</a:t>
                      </a: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數值代表攝氏溫度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000" dirty="0"/>
                        <a:t>℃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1736"/>
                  </a:ext>
                </a:extLst>
              </a:tr>
              <a:tr h="677912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熱感影像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it-IT" altLang="zh-TW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000" dirty="0"/>
                        <a:t>(640*480,1ch)</a:t>
                      </a:r>
                      <a:br>
                        <a:rPr lang="en-US" altLang="zh-TW" sz="1000" dirty="0"/>
                      </a:b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每個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pixel</a:t>
                      </a: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數值代表攝氏溫度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000" dirty="0"/>
                        <a:t>℃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熱感影像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與一般攝影機同視角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):</a:t>
                      </a:r>
                      <a:r>
                        <a:rPr lang="en-US" altLang="zh-TW" sz="1000" dirty="0"/>
                        <a:t>(640*480,1ch)</a:t>
                      </a:r>
                      <a:br>
                        <a:rPr lang="en-US" altLang="zh-TW" sz="1000" dirty="0"/>
                      </a:b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每個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pixel</a:t>
                      </a:r>
                      <a:r>
                        <a:rPr lang="zh-TW" altLang="en-US" sz="1000" dirty="0">
                          <a:solidFill>
                            <a:schemeClr val="tx1"/>
                          </a:solidFill>
                        </a:rPr>
                        <a:t>數值代表攝氏溫度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000" dirty="0"/>
                        <a:t>℃</a:t>
                      </a:r>
                      <a:r>
                        <a:rPr lang="en-US" altLang="zh-TW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279990"/>
                  </a:ext>
                </a:extLst>
              </a:tr>
              <a:tr h="946689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絕對溫度換算公式</a:t>
                      </a:r>
                      <a:r>
                        <a:rPr lang="en-US" altLang="zh-TW" sz="1000" dirty="0"/>
                        <a:t>()</a:t>
                      </a:r>
                      <a:br>
                        <a:rPr lang="en-US" altLang="zh-TW" sz="1000" dirty="0"/>
                      </a:br>
                      <a:r>
                        <a:rPr lang="zh-TW" altLang="en-US" sz="1000" dirty="0"/>
                        <a:t>℃</a:t>
                      </a:r>
                      <a:r>
                        <a:rPr lang="en-US" altLang="zh-TW" sz="1000" dirty="0"/>
                        <a:t> = K-273.15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視角轉換演算法</a:t>
                      </a:r>
                      <a:br>
                        <a:rPr lang="en-US" altLang="zh-TW" sz="1000" dirty="0"/>
                      </a:br>
                      <a:r>
                        <a:rPr lang="en-US" altLang="zh-TW" sz="1000" dirty="0"/>
                        <a:t>1.</a:t>
                      </a:r>
                      <a:r>
                        <a:rPr lang="zh-TW" altLang="en-US" sz="1000" dirty="0"/>
                        <a:t>兩張圖各選</a:t>
                      </a:r>
                      <a:r>
                        <a:rPr lang="en-US" altLang="zh-TW" sz="1000" dirty="0"/>
                        <a:t>4</a:t>
                      </a:r>
                      <a:r>
                        <a:rPr lang="zh-TW" altLang="en-US" sz="1000" dirty="0"/>
                        <a:t>個對應的點，</a:t>
                      </a:r>
                      <a:br>
                        <a:rPr lang="en-US" altLang="zh-TW" sz="1000" dirty="0"/>
                      </a:br>
                      <a:r>
                        <a:rPr lang="en-US" altLang="zh-TW" sz="1000" dirty="0"/>
                        <a:t>2.</a:t>
                      </a:r>
                      <a:r>
                        <a:rPr lang="zh-TW" altLang="en-US" sz="1000" dirty="0"/>
                        <a:t>可將第一張轉換視角到與第二張一致</a:t>
                      </a:r>
                      <a:br>
                        <a:rPr lang="en-US" altLang="zh-TW" sz="1000" dirty="0"/>
                      </a:br>
                      <a:endParaRPr lang="en-US" altLang="zh-TW" sz="1000" dirty="0"/>
                    </a:p>
                    <a:p>
                      <a:r>
                        <a:rPr lang="en-US" altLang="zh-TW" sz="1000" dirty="0">
                          <a:effectLst/>
                        </a:rPr>
                        <a:t>cv2.getPerspectiveTransform(pts1,pts2)</a:t>
                      </a:r>
                    </a:p>
                    <a:p>
                      <a:r>
                        <a:rPr lang="en-US" altLang="zh-TW" sz="1000" dirty="0"/>
                        <a:t>cv2.warpPerspective(</a:t>
                      </a:r>
                      <a:r>
                        <a:rPr lang="en-US" altLang="zh-TW" sz="1000" dirty="0" err="1"/>
                        <a:t>frame,M</a:t>
                      </a:r>
                      <a:r>
                        <a:rPr lang="en-US" altLang="zh-TW" sz="1000" dirty="0"/>
                        <a:t>,(640,480))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736028"/>
                  </a:ext>
                </a:extLst>
              </a:tr>
              <a:tr h="946689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備註</a:t>
                      </a:r>
                      <a:r>
                        <a:rPr lang="en-US" altLang="zh-TW" sz="1800" dirty="0"/>
                        <a:t>/</a:t>
                      </a:r>
                      <a:r>
                        <a:rPr lang="zh-TW" altLang="en-US" sz="1800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根據</a:t>
                      </a:r>
                      <a:r>
                        <a:rPr lang="en-US" altLang="zh-TW" sz="1000" dirty="0"/>
                        <a:t>Datasheet</a:t>
                      </a:r>
                      <a:r>
                        <a:rPr lang="zh-TW" altLang="en-US" sz="1000" dirty="0"/>
                        <a:t>與</a:t>
                      </a:r>
                      <a:r>
                        <a:rPr lang="en-US" altLang="zh-TW" sz="1000" dirty="0" err="1"/>
                        <a:t>github</a:t>
                      </a:r>
                      <a:r>
                        <a:rPr lang="zh-TW" altLang="en-US" sz="1000" dirty="0"/>
                        <a:t>提供參考程式，輸入之絕對溫度解析度到小數點後兩位，故實際轉換公式為</a:t>
                      </a:r>
                      <a:br>
                        <a:rPr lang="en-US" altLang="zh-TW" sz="1000" dirty="0"/>
                      </a:br>
                      <a:r>
                        <a:rPr lang="zh-TW" altLang="en-US" sz="1000" dirty="0"/>
                        <a:t>℃</a:t>
                      </a:r>
                      <a:r>
                        <a:rPr lang="en-US" altLang="zh-TW" sz="1000" dirty="0"/>
                        <a:t> = (InputValue-27315)/100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1.</a:t>
                      </a:r>
                      <a:r>
                        <a:rPr lang="zh-TW" altLang="en-US" sz="1000" dirty="0"/>
                        <a:t>視角轉換的</a:t>
                      </a:r>
                      <a:r>
                        <a:rPr lang="en-US" altLang="zh-TW" sz="1000" dirty="0"/>
                        <a:t>4</a:t>
                      </a:r>
                      <a:r>
                        <a:rPr lang="zh-TW" altLang="en-US" sz="1000" dirty="0"/>
                        <a:t>個點</a:t>
                      </a:r>
                      <a:r>
                        <a:rPr lang="en-US" altLang="zh-TW" sz="1000" dirty="0"/>
                        <a:t>:</a:t>
                      </a:r>
                      <a:r>
                        <a:rPr lang="zh-TW" altLang="en-US" sz="1000" dirty="0"/>
                        <a:t>可以事先將兩個圖片重疊取得各</a:t>
                      </a:r>
                      <a:r>
                        <a:rPr lang="en-US" altLang="zh-TW" sz="1000" dirty="0"/>
                        <a:t>4</a:t>
                      </a:r>
                      <a:r>
                        <a:rPr lang="zh-TW" altLang="en-US" sz="1000" dirty="0"/>
                        <a:t>個對應的座標並記錄，後續可以改良為自動化協助取得</a:t>
                      </a:r>
                      <a:endParaRPr lang="en-US" altLang="zh-TW" sz="1000" dirty="0"/>
                    </a:p>
                    <a:p>
                      <a:r>
                        <a:rPr lang="en-US" altLang="zh-TW" sz="1000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sz="1000" dirty="0">
                          <a:sym typeface="Wingdings" panose="05000000000000000000" pitchFamily="2" charset="2"/>
                        </a:rPr>
                        <a:t>轉換對應坐標</a:t>
                      </a:r>
                      <a:endParaRPr lang="en-US" altLang="zh-TW" sz="1000" dirty="0"/>
                    </a:p>
                    <a:p>
                      <a:endParaRPr lang="en-US" altLang="zh-TW" sz="1000" dirty="0"/>
                    </a:p>
                    <a:p>
                      <a:r>
                        <a:rPr lang="en-US" altLang="zh-TW" sz="1000" dirty="0"/>
                        <a:t>2.</a:t>
                      </a:r>
                      <a:r>
                        <a:rPr lang="zh-TW" altLang="en-US" sz="1000" dirty="0"/>
                        <a:t>圖片轉換完後會有多餘部分補為</a:t>
                      </a:r>
                      <a:r>
                        <a:rPr lang="en-US" altLang="zh-TW" sz="1000" dirty="0"/>
                        <a:t>0</a:t>
                      </a:r>
                      <a:r>
                        <a:rPr lang="zh-TW" altLang="en-US" sz="1000" dirty="0"/>
                        <a:t>，為了後續判斷溫度圖需要將</a:t>
                      </a:r>
                      <a:r>
                        <a:rPr lang="en-US" altLang="zh-TW" sz="1000" dirty="0"/>
                        <a:t>0</a:t>
                      </a:r>
                      <a:r>
                        <a:rPr lang="zh-TW" altLang="en-US" sz="1000" dirty="0"/>
                        <a:t>的部分以原本整張圖的中間值溫度取代</a:t>
                      </a:r>
                      <a:br>
                        <a:rPr lang="en-US" altLang="zh-TW" sz="1000" dirty="0"/>
                      </a:br>
                      <a:r>
                        <a:rPr lang="en-US" altLang="zh-TW" sz="1000" dirty="0"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zh-TW" altLang="en-US" sz="1000" dirty="0">
                          <a:sym typeface="Wingdings" panose="05000000000000000000" pitchFamily="2" charset="2"/>
                        </a:rPr>
                        <a:t>視角外的填充值</a:t>
                      </a:r>
                      <a:r>
                        <a:rPr lang="en-US" altLang="zh-TW" sz="1000" dirty="0">
                          <a:sym typeface="Wingdings" panose="05000000000000000000" pitchFamily="2" charset="2"/>
                        </a:rPr>
                        <a:t>=(Max</a:t>
                      </a:r>
                      <a:r>
                        <a:rPr lang="zh-TW" altLang="en-US" sz="100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TW" sz="1000" dirty="0"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zh-TW" altLang="en-US" sz="100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TW" sz="1000" dirty="0">
                          <a:sym typeface="Wingdings" panose="05000000000000000000" pitchFamily="2" charset="2"/>
                        </a:rPr>
                        <a:t>Min)/2</a:t>
                      </a:r>
                    </a:p>
                    <a:p>
                      <a:endParaRPr lang="en-US" altLang="zh-TW" sz="1000" dirty="0">
                        <a:sym typeface="Wingdings" panose="05000000000000000000" pitchFamily="2" charset="2"/>
                      </a:endParaRPr>
                    </a:p>
                    <a:p>
                      <a:endParaRPr lang="en-US" altLang="zh-TW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16978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46D36000-367F-492E-810B-25CC4278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8284"/>
            <a:ext cx="4911773" cy="132556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B3992FA-541B-4E63-983B-36E9A0FA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75"/>
            <a:ext cx="4456163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140A55-E8F7-4DAC-9800-2C1DFE1A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</a:p>
        </p:txBody>
      </p:sp>
      <p:graphicFrame>
        <p:nvGraphicFramePr>
          <p:cNvPr id="16" name="表格 17">
            <a:extLst>
              <a:ext uri="{FF2B5EF4-FFF2-40B4-BE49-F238E27FC236}">
                <a16:creationId xmlns:a16="http://schemas.microsoft.com/office/drawing/2014/main" id="{2A682C81-5B7C-4146-B45E-571FBAAC3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416915"/>
              </p:ext>
            </p:extLst>
          </p:nvPr>
        </p:nvGraphicFramePr>
        <p:xfrm>
          <a:off x="5046373" y="1928284"/>
          <a:ext cx="6900333" cy="383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232">
                  <a:extLst>
                    <a:ext uri="{9D8B030D-6E8A-4147-A177-3AD203B41FA5}">
                      <a16:colId xmlns:a16="http://schemas.microsoft.com/office/drawing/2014/main" val="2688816060"/>
                    </a:ext>
                  </a:extLst>
                </a:gridCol>
                <a:gridCol w="6081101">
                  <a:extLst>
                    <a:ext uri="{9D8B030D-6E8A-4147-A177-3AD203B41FA5}">
                      <a16:colId xmlns:a16="http://schemas.microsoft.com/office/drawing/2014/main" val="927380752"/>
                    </a:ext>
                  </a:extLst>
                </a:gridCol>
              </a:tblGrid>
              <a:tr h="581964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模組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RCNN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960480"/>
                  </a:ext>
                </a:extLst>
              </a:tr>
              <a:tr h="677912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室內影像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it-IT" altLang="zh-TW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640</a:t>
                      </a:r>
                      <a:r>
                        <a:rPr lang="it-IT" altLang="zh-TW" sz="1200" dirty="0">
                          <a:solidFill>
                            <a:schemeClr val="tx1"/>
                          </a:solidFill>
                        </a:rPr>
                        <a:t> x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it-IT" altLang="zh-TW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1736"/>
                  </a:ext>
                </a:extLst>
              </a:tr>
              <a:tr h="677912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每個人的位置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維陣列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[N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3]):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此次判斷人數，由左上與右下坐標框出人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長方形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zh-TW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[ [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編號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左上坐標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右下坐標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編號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左上坐標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右下坐標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],….]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279990"/>
                  </a:ext>
                </a:extLst>
              </a:tr>
              <a:tr h="946689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RCNN</a:t>
                      </a:r>
                      <a:r>
                        <a:rPr lang="zh-TW" altLang="en-US" sz="1200" dirty="0"/>
                        <a:t>演算法</a:t>
                      </a:r>
                      <a:r>
                        <a:rPr lang="en-US" altLang="zh-TW" sz="1200" dirty="0"/>
                        <a:t>:</a:t>
                      </a:r>
                      <a:r>
                        <a:rPr lang="zh-TW" altLang="en-US" sz="1200" dirty="0"/>
                        <a:t>由</a:t>
                      </a:r>
                      <a:r>
                        <a:rPr lang="en-US" altLang="zh-TW" sz="1200" dirty="0" err="1"/>
                        <a:t>github</a:t>
                      </a:r>
                      <a:r>
                        <a:rPr lang="zh-TW" altLang="en-US" sz="1200" dirty="0"/>
                        <a:t>範例修改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736028"/>
                  </a:ext>
                </a:extLst>
              </a:tr>
              <a:tr h="946689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備註</a:t>
                      </a:r>
                      <a:r>
                        <a:rPr lang="en-US" altLang="zh-TW" sz="1800" dirty="0"/>
                        <a:t>/</a:t>
                      </a:r>
                      <a:r>
                        <a:rPr lang="zh-TW" altLang="en-US" sz="1800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16978"/>
                  </a:ext>
                </a:extLst>
              </a:tr>
            </a:tbl>
          </a:graphicData>
        </a:graphic>
      </p:graphicFrame>
      <p:pic>
        <p:nvPicPr>
          <p:cNvPr id="21" name="圖片 20">
            <a:extLst>
              <a:ext uri="{FF2B5EF4-FFF2-40B4-BE49-F238E27FC236}">
                <a16:creationId xmlns:a16="http://schemas.microsoft.com/office/drawing/2014/main" id="{46D36000-367F-492E-810B-25CC4278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28284"/>
            <a:ext cx="4911773" cy="132556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B3992FA-541B-4E63-983B-36E9A0FA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35375"/>
            <a:ext cx="4456163" cy="21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140A55-E8F7-4DAC-9800-2C1DFE1A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6D36000-367F-492E-810B-25CC4278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28284"/>
            <a:ext cx="4911773" cy="132556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B3992FA-541B-4E63-983B-36E9A0FA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35375"/>
            <a:ext cx="4456163" cy="2124074"/>
          </a:xfrm>
          <a:prstGeom prst="rect">
            <a:avLst/>
          </a:prstGeom>
        </p:spPr>
      </p:pic>
      <p:graphicFrame>
        <p:nvGraphicFramePr>
          <p:cNvPr id="7" name="表格 17">
            <a:extLst>
              <a:ext uri="{FF2B5EF4-FFF2-40B4-BE49-F238E27FC236}">
                <a16:creationId xmlns:a16="http://schemas.microsoft.com/office/drawing/2014/main" id="{E031E5B7-7417-4F3E-9AA9-2776343CD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966357"/>
              </p:ext>
            </p:extLst>
          </p:nvPr>
        </p:nvGraphicFramePr>
        <p:xfrm>
          <a:off x="5046373" y="1928284"/>
          <a:ext cx="6900333" cy="4121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232">
                  <a:extLst>
                    <a:ext uri="{9D8B030D-6E8A-4147-A177-3AD203B41FA5}">
                      <a16:colId xmlns:a16="http://schemas.microsoft.com/office/drawing/2014/main" val="2688816060"/>
                    </a:ext>
                  </a:extLst>
                </a:gridCol>
                <a:gridCol w="6081101">
                  <a:extLst>
                    <a:ext uri="{9D8B030D-6E8A-4147-A177-3AD203B41FA5}">
                      <a16:colId xmlns:a16="http://schemas.microsoft.com/office/drawing/2014/main" val="927380752"/>
                    </a:ext>
                  </a:extLst>
                </a:gridCol>
              </a:tblGrid>
              <a:tr h="581964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模組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判斷溫度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960480"/>
                  </a:ext>
                </a:extLst>
              </a:tr>
              <a:tr h="677912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輸入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溫度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與一般攝影機同視角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) (640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480,1ch)</a:t>
                      </a:r>
                    </a:p>
                    <a:p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一般影像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(640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480,3ch)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每個人的位置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維陣列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[N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3]):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此次判斷人數，由左上與右下坐標框出人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長方形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zh-TW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[ [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編號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左上坐標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右下坐標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編號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左上坐標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右下坐標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],….]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1736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輸出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是否觸發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(True/False)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觸發者的位置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維陣列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[N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3]):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此次觸發人數，由左上與右下坐標框出人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長方形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br>
                        <a:rPr lang="en-US" altLang="zh-TW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[ [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編號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左上坐標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右下坐標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編號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左上坐標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右下坐標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],….]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將觸發者框出來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長方形</a:t>
                      </a:r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zh-TW" altLang="en-US" sz="1200" dirty="0">
                          <a:solidFill>
                            <a:schemeClr val="tx1"/>
                          </a:solidFill>
                        </a:rPr>
                        <a:t>的影像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279990"/>
                  </a:ext>
                </a:extLst>
              </a:tr>
              <a:tr h="946689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1.</a:t>
                      </a:r>
                      <a:r>
                        <a:rPr lang="zh-TW" altLang="en-US" sz="1200" dirty="0"/>
                        <a:t>將每個人的位置對應的溫度做判斷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2.</a:t>
                      </a:r>
                      <a:r>
                        <a:rPr lang="zh-TW" altLang="en-US" sz="1200" dirty="0"/>
                        <a:t>判斷超過設定值輸出</a:t>
                      </a:r>
                      <a:r>
                        <a:rPr lang="en-US" altLang="zh-TW" sz="1200" dirty="0"/>
                        <a:t>True</a:t>
                      </a:r>
                      <a:r>
                        <a:rPr lang="zh-TW" altLang="en-US" sz="1200" dirty="0"/>
                        <a:t>與位置，否則輸出</a:t>
                      </a:r>
                      <a:r>
                        <a:rPr lang="en-US" altLang="zh-TW" sz="1200" dirty="0"/>
                        <a:t>False</a:t>
                      </a:r>
                      <a:r>
                        <a:rPr lang="zh-TW" altLang="en-US" sz="1200" dirty="0"/>
                        <a:t>與空陣列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736028"/>
                  </a:ext>
                </a:extLst>
              </a:tr>
              <a:tr h="946689"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備註</a:t>
                      </a:r>
                      <a:r>
                        <a:rPr lang="en-US" altLang="zh-TW" sz="1800" dirty="0"/>
                        <a:t>/</a:t>
                      </a:r>
                      <a:r>
                        <a:rPr lang="zh-TW" altLang="en-US" sz="1800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000" dirty="0"/>
                        <a:t>設定溫度</a:t>
                      </a:r>
                      <a:r>
                        <a:rPr lang="en-US" altLang="zh-TW" sz="1000" dirty="0"/>
                        <a:t>:</a:t>
                      </a:r>
                      <a:r>
                        <a:rPr lang="zh-TW" altLang="en-US" sz="1000" dirty="0"/>
                        <a:t>可先設定固定值，後續可透過統計方式取得此設定溫度</a:t>
                      </a:r>
                      <a:endParaRPr lang="en-US" altLang="zh-TW" sz="1000" dirty="0"/>
                    </a:p>
                    <a:p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516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00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1631</TotalTime>
  <Words>913</Words>
  <Application>Microsoft Office PowerPoint</Application>
  <PresentationFormat>寬螢幕</PresentationFormat>
  <Paragraphs>149</Paragraphs>
  <Slides>17</Slides>
  <Notes>6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Calibri</vt:lpstr>
      <vt:lpstr>Calibri Light</vt:lpstr>
      <vt:lpstr>Wingdings</vt:lpstr>
      <vt:lpstr>Office 佈景主題</vt:lpstr>
      <vt:lpstr>人體溫度偵測</vt:lpstr>
      <vt:lpstr>需求</vt:lpstr>
      <vt:lpstr>需求</vt:lpstr>
      <vt:lpstr>分析</vt:lpstr>
      <vt:lpstr>分析</vt:lpstr>
      <vt:lpstr>設計</vt:lpstr>
      <vt:lpstr>設計</vt:lpstr>
      <vt:lpstr>設計</vt:lpstr>
      <vt:lpstr>設計</vt:lpstr>
      <vt:lpstr>模組測試-熱感影像處理</vt:lpstr>
      <vt:lpstr>模組測試-輔助修正視角程式</vt:lpstr>
      <vt:lpstr>模組測試-RCNN切割人群</vt:lpstr>
      <vt:lpstr>模組測試-判斷溫度</vt:lpstr>
      <vt:lpstr>模組測試-判斷溫度</vt:lpstr>
      <vt:lpstr>Demo影片-取得視角參數</vt:lpstr>
      <vt:lpstr>Demo影片-執行人群溫度感測程式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人體溫度偵測</dc:title>
  <dc:creator>電子系四甲-許登雄</dc:creator>
  <cp:lastModifiedBy>電子系四甲-許登雄</cp:lastModifiedBy>
  <cp:revision>40</cp:revision>
  <dcterms:created xsi:type="dcterms:W3CDTF">2020-05-27T08:25:36Z</dcterms:created>
  <dcterms:modified xsi:type="dcterms:W3CDTF">2020-06-22T06:56:34Z</dcterms:modified>
</cp:coreProperties>
</file>